
<file path=[Content_Types].xml><?xml version="1.0" encoding="utf-8"?>
<Types xmlns="http://schemas.openxmlformats.org/package/2006/content-types"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6"/>
  </p:notesMasterIdLst>
  <p:sldIdLst>
    <p:sldId id="256" r:id="rId2"/>
    <p:sldId id="291" r:id="rId3"/>
    <p:sldId id="292" r:id="rId4"/>
    <p:sldId id="296" r:id="rId5"/>
    <p:sldId id="298" r:id="rId6"/>
    <p:sldId id="263" r:id="rId7"/>
    <p:sldId id="264" r:id="rId8"/>
    <p:sldId id="265" r:id="rId9"/>
    <p:sldId id="309" r:id="rId10"/>
    <p:sldId id="306" r:id="rId11"/>
    <p:sldId id="302" r:id="rId12"/>
    <p:sldId id="269" r:id="rId13"/>
    <p:sldId id="268" r:id="rId14"/>
    <p:sldId id="289" r:id="rId15"/>
    <p:sldId id="260" r:id="rId16"/>
    <p:sldId id="285" r:id="rId17"/>
    <p:sldId id="266" r:id="rId18"/>
    <p:sldId id="303" r:id="rId19"/>
    <p:sldId id="310" r:id="rId20"/>
    <p:sldId id="307" r:id="rId21"/>
    <p:sldId id="262" r:id="rId22"/>
    <p:sldId id="270" r:id="rId23"/>
    <p:sldId id="312" r:id="rId24"/>
    <p:sldId id="257" r:id="rId25"/>
    <p:sldId id="258" r:id="rId26"/>
    <p:sldId id="313" r:id="rId27"/>
    <p:sldId id="272" r:id="rId28"/>
    <p:sldId id="271" r:id="rId29"/>
    <p:sldId id="283" r:id="rId30"/>
    <p:sldId id="280" r:id="rId31"/>
    <p:sldId id="281" r:id="rId32"/>
    <p:sldId id="287" r:id="rId33"/>
    <p:sldId id="316" r:id="rId34"/>
    <p:sldId id="317" r:id="rId35"/>
    <p:sldId id="314" r:id="rId36"/>
    <p:sldId id="304" r:id="rId37"/>
    <p:sldId id="299" r:id="rId38"/>
    <p:sldId id="275" r:id="rId39"/>
    <p:sldId id="293" r:id="rId40"/>
    <p:sldId id="308" r:id="rId41"/>
    <p:sldId id="315" r:id="rId42"/>
    <p:sldId id="274" r:id="rId43"/>
    <p:sldId id="290" r:id="rId44"/>
    <p:sldId id="297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9F289E3-FA63-4E41-9961-6208C915D05F}">
          <p14:sldIdLst>
            <p14:sldId id="256"/>
            <p14:sldId id="291"/>
            <p14:sldId id="292"/>
            <p14:sldId id="296"/>
            <p14:sldId id="298"/>
          </p14:sldIdLst>
        </p14:section>
        <p14:section name="Anaerobic Glycolysis" id="{FC959BF5-C5E9-9740-9FF9-77D236C62C8F}">
          <p14:sldIdLst>
            <p14:sldId id="263"/>
            <p14:sldId id="264"/>
            <p14:sldId id="265"/>
            <p14:sldId id="309"/>
          </p14:sldIdLst>
        </p14:section>
        <p14:section name="PDH" id="{088C8954-103D-6944-A885-C87C90D74923}">
          <p14:sldIdLst>
            <p14:sldId id="306"/>
            <p14:sldId id="302"/>
            <p14:sldId id="269"/>
            <p14:sldId id="268"/>
            <p14:sldId id="289"/>
            <p14:sldId id="260"/>
            <p14:sldId id="285"/>
            <p14:sldId id="266"/>
            <p14:sldId id="303"/>
            <p14:sldId id="310"/>
          </p14:sldIdLst>
        </p14:section>
        <p14:section name="AcetylCoA" id="{DCBA3FDE-CB86-F04A-8667-811AFFD8EC2D}">
          <p14:sldIdLst>
            <p14:sldId id="307"/>
            <p14:sldId id="262"/>
            <p14:sldId id="270"/>
          </p14:sldIdLst>
        </p14:section>
        <p14:section name="TCA Cycle" id="{62EAF748-9F6F-CA46-A186-DEA9F1892048}">
          <p14:sldIdLst>
            <p14:sldId id="312"/>
            <p14:sldId id="257"/>
            <p14:sldId id="258"/>
            <p14:sldId id="313"/>
            <p14:sldId id="272"/>
            <p14:sldId id="271"/>
            <p14:sldId id="283"/>
            <p14:sldId id="280"/>
            <p14:sldId id="281"/>
            <p14:sldId id="287"/>
          </p14:sldIdLst>
        </p14:section>
        <p14:section name="Electron Transport Chain" id="{ED6DD415-38ED-A049-9BCD-71463CB9FA45}">
          <p14:sldIdLst>
            <p14:sldId id="316"/>
            <p14:sldId id="317"/>
            <p14:sldId id="314"/>
            <p14:sldId id="304"/>
            <p14:sldId id="299"/>
            <p14:sldId id="275"/>
            <p14:sldId id="293"/>
            <p14:sldId id="308"/>
            <p14:sldId id="315"/>
            <p14:sldId id="274"/>
            <p14:sldId id="290"/>
            <p14:sldId id="29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153"/>
    <p:restoredTop sz="92737"/>
  </p:normalViewPr>
  <p:slideViewPr>
    <p:cSldViewPr snapToGrid="0" snapToObjects="1">
      <p:cViewPr varScale="1">
        <p:scale>
          <a:sx n="125" d="100"/>
          <a:sy n="125" d="100"/>
        </p:scale>
        <p:origin x="184" y="1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8E46E9-D158-E244-A5DD-BC4169F47360}" type="datetimeFigureOut">
              <a:rPr lang="en-US" smtClean="0"/>
              <a:t>10/1/18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C63E5E-A9AA-9243-B8EB-FC9F9FE276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5420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C63E5E-A9AA-9243-B8EB-FC9F9FE2764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2225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Mention CO2 is </a:t>
            </a:r>
            <a:r>
              <a:rPr lang="en-US"/>
              <a:t>totally irreversible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C63E5E-A9AA-9243-B8EB-FC9F9FE2764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3649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Steps</a:t>
            </a:r>
            <a:r>
              <a:rPr lang="en-US" baseline="0" dirty="0"/>
              <a:t> 1, 3 and 4 are the regulated steps.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C63E5E-A9AA-9243-B8EB-FC9F9FE2764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1809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 but one amino acid group</a:t>
            </a:r>
            <a:r>
              <a:rPr lang="en-US" baseline="0" dirty="0"/>
              <a:t> feeds into the cycle AFTER the regulated steps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C63E5E-A9AA-9243-B8EB-FC9F9FE2764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5342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Answer is 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C63E5E-A9AA-9243-B8EB-FC9F9FE2764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55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Hormones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C63E5E-A9AA-9243-B8EB-FC9F9FE2764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5960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C63E5E-A9AA-9243-B8EB-FC9F9FE2764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4147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C63E5E-A9AA-9243-B8EB-FC9F9FE2764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44958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Absent of CHO is </a:t>
            </a:r>
            <a:r>
              <a:rPr lang="en-US" dirty="0" err="1"/>
              <a:t>mo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264C6E-A542-314D-8E28-68C8139BAC7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599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Mention what NADH 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C63E5E-A9AA-9243-B8EB-FC9F9FE2764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5950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</a:t>
            </a:r>
            <a:r>
              <a:rPr lang="en-US" baseline="0" dirty="0"/>
              <a:t> here at ~1:55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C63E5E-A9AA-9243-B8EB-FC9F9FE2764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1469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C63E5E-A9AA-9243-B8EB-FC9F9FE2764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5848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Mention the </a:t>
            </a:r>
            <a:r>
              <a:rPr lang="en-US" dirty="0" err="1"/>
              <a:t>radiolab</a:t>
            </a:r>
            <a:r>
              <a:rPr lang="en-US" dirty="0"/>
              <a:t> podcast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C63E5E-A9AA-9243-B8EB-FC9F9FE2764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1762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C63E5E-A9AA-9243-B8EB-FC9F9FE2764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1953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AF6EF-70B8-8E4B-B999-2B31CA3D7EE0}" type="datetimeFigureOut">
              <a:rPr lang="en-US" smtClean="0"/>
              <a:t>10/1/18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D0A5D-5FE7-C841-B2F1-58340E8CCA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2792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AF6EF-70B8-8E4B-B999-2B31CA3D7EE0}" type="datetimeFigureOut">
              <a:rPr lang="en-US" smtClean="0"/>
              <a:t>10/1/18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D0A5D-5FE7-C841-B2F1-58340E8CCA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9390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AF6EF-70B8-8E4B-B999-2B31CA3D7EE0}" type="datetimeFigureOut">
              <a:rPr lang="en-US" smtClean="0"/>
              <a:t>10/1/18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D0A5D-5FE7-C841-B2F1-58340E8CCA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2272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AF6EF-70B8-8E4B-B999-2B31CA3D7EE0}" type="datetimeFigureOut">
              <a:rPr lang="en-US" smtClean="0"/>
              <a:t>10/1/18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D0A5D-5FE7-C841-B2F1-58340E8CCA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0069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AF6EF-70B8-8E4B-B999-2B31CA3D7EE0}" type="datetimeFigureOut">
              <a:rPr lang="en-US" smtClean="0"/>
              <a:t>10/1/18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D0A5D-5FE7-C841-B2F1-58340E8CCA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8224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AF6EF-70B8-8E4B-B999-2B31CA3D7EE0}" type="datetimeFigureOut">
              <a:rPr lang="en-US" smtClean="0"/>
              <a:t>10/1/18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D0A5D-5FE7-C841-B2F1-58340E8CCA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3542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AF6EF-70B8-8E4B-B999-2B31CA3D7EE0}" type="datetimeFigureOut">
              <a:rPr lang="en-US" smtClean="0"/>
              <a:t>10/1/18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D0A5D-5FE7-C841-B2F1-58340E8CCA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659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AF6EF-70B8-8E4B-B999-2B31CA3D7EE0}" type="datetimeFigureOut">
              <a:rPr lang="en-US" smtClean="0"/>
              <a:t>10/1/18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D0A5D-5FE7-C841-B2F1-58340E8CCA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1718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AF6EF-70B8-8E4B-B999-2B31CA3D7EE0}" type="datetimeFigureOut">
              <a:rPr lang="en-US" smtClean="0"/>
              <a:t>10/1/18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D0A5D-5FE7-C841-B2F1-58340E8CCA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595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AF6EF-70B8-8E4B-B999-2B31CA3D7EE0}" type="datetimeFigureOut">
              <a:rPr lang="en-US" smtClean="0"/>
              <a:t>10/1/18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D0A5D-5FE7-C841-B2F1-58340E8CCA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2413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AF6EF-70B8-8E4B-B999-2B31CA3D7EE0}" type="datetimeFigureOut">
              <a:rPr lang="en-US" smtClean="0"/>
              <a:t>10/1/18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D0A5D-5FE7-C841-B2F1-58340E8CCA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1999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3AF6EF-70B8-8E4B-B999-2B31CA3D7EE0}" type="datetimeFigureOut">
              <a:rPr lang="en-US" smtClean="0"/>
              <a:t>10/1/18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8D0A5D-5FE7-C841-B2F1-58340E8CCA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805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tif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tiff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tiff"/><Relationship Id="rId4" Type="http://schemas.openxmlformats.org/officeDocument/2006/relationships/image" Target="../media/image21.tiff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 TCA Cycle and the ETC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517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Pyruvate Transport and Oxidation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2483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TCA Cycle Net ATP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Glycolysis</a:t>
            </a:r>
          </a:p>
          <a:p>
            <a:pPr lvl="1"/>
            <a:r>
              <a:rPr lang="en-US" dirty="0"/>
              <a:t>Uses 2 ATP (GK/HK and PFK1) </a:t>
            </a:r>
            <a:r>
              <a:rPr lang="en-US" dirty="0">
                <a:solidFill>
                  <a:srgbClr val="FF0000"/>
                </a:solidFill>
              </a:rPr>
              <a:t>-2ATP</a:t>
            </a:r>
          </a:p>
          <a:p>
            <a:pPr lvl="1"/>
            <a:r>
              <a:rPr lang="en-US" dirty="0"/>
              <a:t>Generates 2 DHAP/Ga3P, each of which:</a:t>
            </a:r>
          </a:p>
          <a:p>
            <a:pPr lvl="2"/>
            <a:r>
              <a:rPr lang="en-US" dirty="0"/>
              <a:t>Generates 2 ATP -&gt; </a:t>
            </a:r>
            <a:r>
              <a:rPr lang="en-US" dirty="0">
                <a:solidFill>
                  <a:srgbClr val="00B050"/>
                </a:solidFill>
              </a:rPr>
              <a:t>+4 ATP total</a:t>
            </a:r>
            <a:endParaRPr lang="en-US" dirty="0"/>
          </a:p>
          <a:p>
            <a:pPr lvl="2"/>
            <a:r>
              <a:rPr lang="en-US" dirty="0"/>
              <a:t>Generates 1 NADH -&gt; </a:t>
            </a:r>
            <a:r>
              <a:rPr lang="en-US" dirty="0">
                <a:solidFill>
                  <a:srgbClr val="00B050"/>
                </a:solidFill>
              </a:rPr>
              <a:t>+5 ATP (2.5 ATP/NADH)</a:t>
            </a:r>
          </a:p>
          <a:p>
            <a:pPr lvl="1"/>
            <a:r>
              <a:rPr lang="en-US" dirty="0"/>
              <a:t>Net to Pyruvate-&gt; 5 + 4 </a:t>
            </a:r>
            <a:r>
              <a:rPr lang="mr-IN" dirty="0"/>
              <a:t>–</a:t>
            </a:r>
            <a:r>
              <a:rPr lang="en-US" dirty="0"/>
              <a:t> 2 = 7ATP</a:t>
            </a:r>
          </a:p>
          <a:p>
            <a:pPr lvl="1"/>
            <a:r>
              <a:rPr lang="en-US" dirty="0"/>
              <a:t>Net to Lactate</a:t>
            </a:r>
          </a:p>
          <a:p>
            <a:pPr lvl="2"/>
            <a:r>
              <a:rPr lang="en-US" dirty="0"/>
              <a:t>Uses 1 more NADH for each pyruvate -&gt; </a:t>
            </a:r>
            <a:r>
              <a:rPr lang="en-US" b="1" dirty="0"/>
              <a:t>+2 ATP</a:t>
            </a:r>
          </a:p>
          <a:p>
            <a:r>
              <a:rPr lang="en-US" dirty="0"/>
              <a:t>Through TCA/ETC ~ </a:t>
            </a:r>
            <a:r>
              <a:rPr lang="en-US" b="1" dirty="0"/>
              <a:t>32 ATP</a:t>
            </a:r>
          </a:p>
          <a:p>
            <a:pPr lvl="1"/>
            <a:r>
              <a:rPr lang="en-US" dirty="0"/>
              <a:t>Each pyruvate generates 4 NADH, 1 FADH2 and 1 ATP</a:t>
            </a:r>
          </a:p>
          <a:p>
            <a:pPr lvl="2"/>
            <a:r>
              <a:rPr lang="en-US" dirty="0"/>
              <a:t>Glycolysis (Glucose to Pyruvate) = </a:t>
            </a:r>
            <a:r>
              <a:rPr lang="en-US" b="1" dirty="0"/>
              <a:t>7ATP</a:t>
            </a:r>
          </a:p>
          <a:p>
            <a:pPr lvl="2"/>
            <a:r>
              <a:rPr lang="en-US" dirty="0"/>
              <a:t>4 NADH x 2.5 = 10 ATP x 2 Pyruvates = </a:t>
            </a:r>
            <a:r>
              <a:rPr lang="en-US" b="1" dirty="0"/>
              <a:t>20 ATP</a:t>
            </a:r>
          </a:p>
          <a:p>
            <a:pPr lvl="2"/>
            <a:r>
              <a:rPr lang="en-US" dirty="0"/>
              <a:t>1 FADH x 1.5 = 1.5 ATP x 2 Pyruvates = </a:t>
            </a:r>
            <a:r>
              <a:rPr lang="en-US" b="1" dirty="0"/>
              <a:t>3 ATP</a:t>
            </a:r>
          </a:p>
          <a:p>
            <a:pPr lvl="2"/>
            <a:r>
              <a:rPr lang="en-US" dirty="0"/>
              <a:t>1 GTP = 1 ATP x 2 Pyruvates = </a:t>
            </a:r>
            <a:r>
              <a:rPr lang="en-US" b="1" dirty="0"/>
              <a:t>2 ATP</a:t>
            </a:r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791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Pyruvate Oxidation Occurs in Mitochondria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47" y="1825625"/>
            <a:ext cx="4319017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All three of the next steps are mitochondria</a:t>
            </a:r>
          </a:p>
          <a:p>
            <a:pPr lvl="1"/>
            <a:r>
              <a:rPr lang="en-US" dirty="0"/>
              <a:t>Pyruvate Oxidation</a:t>
            </a:r>
          </a:p>
          <a:p>
            <a:pPr lvl="1"/>
            <a:r>
              <a:rPr lang="en-US" dirty="0"/>
              <a:t>TCA Cycle</a:t>
            </a:r>
          </a:p>
          <a:p>
            <a:pPr lvl="1"/>
            <a:r>
              <a:rPr lang="en-US" dirty="0"/>
              <a:t>Electron Transport Chain</a:t>
            </a:r>
          </a:p>
          <a:p>
            <a:r>
              <a:rPr lang="en-US" dirty="0"/>
              <a:t>Pyruvate needs to be transported into mitochondria</a:t>
            </a:r>
          </a:p>
          <a:p>
            <a:pPr lvl="1"/>
            <a:r>
              <a:rPr lang="en-US" dirty="0"/>
              <a:t>Not thought to be regulated, but mitochondrial import is rate limiting for fatty acid oxidation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0214" y="1285748"/>
            <a:ext cx="7211786" cy="4980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5171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880558" cy="1325563"/>
          </a:xfrm>
        </p:spPr>
        <p:txBody>
          <a:bodyPr/>
          <a:lstStyle/>
          <a:p>
            <a:r>
              <a:rPr lang="en-US" dirty="0"/>
              <a:t>The mitochondria </a:t>
            </a:r>
            <a:r>
              <a:rPr lang="en-US"/>
              <a:t>is the powerhouse of the cell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760" y="1863814"/>
            <a:ext cx="5898388" cy="487386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1589" y="1349171"/>
            <a:ext cx="4888832" cy="5508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463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number of mitochondria per cell can be modified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43049"/>
            <a:ext cx="12192000" cy="50006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323" y="1690688"/>
            <a:ext cx="6983090" cy="469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011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Pyruvate Dehydrogenase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Making acetyl-CoA, this enzyme controls flow through TCA or Cori cycle</a:t>
            </a:r>
          </a:p>
        </p:txBody>
      </p:sp>
    </p:spTree>
    <p:extLst>
      <p:ext uri="{BB962C8B-B14F-4D97-AF65-F5344CB8AC3E}">
        <p14:creationId xmlns:p14="http://schemas.microsoft.com/office/powerpoint/2010/main" val="6085171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Beriberi and Wernicke-</a:t>
            </a:r>
            <a:r>
              <a:rPr lang="en-US" dirty="0" err="1"/>
              <a:t>Korsakoff</a:t>
            </a:r>
            <a:r>
              <a:rPr lang="en-US" dirty="0"/>
              <a:t> Syndrome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Thiamine (Vitamin B1) is a cofactor for PDH as well as some other enzymes (</a:t>
            </a:r>
            <a:r>
              <a:rPr lang="en-US" dirty="0" err="1"/>
              <a:t>aKGDH</a:t>
            </a:r>
            <a:r>
              <a:rPr lang="en-US" dirty="0"/>
              <a:t>, BCKDH)</a:t>
            </a:r>
          </a:p>
          <a:p>
            <a:r>
              <a:rPr lang="en-US" dirty="0"/>
              <a:t>Ethanol inhibits thiamine uptake in GI system</a:t>
            </a:r>
          </a:p>
          <a:p>
            <a:r>
              <a:rPr lang="en-US" dirty="0"/>
              <a:t>Questions to discuss</a:t>
            </a:r>
          </a:p>
          <a:p>
            <a:pPr lvl="1"/>
            <a:r>
              <a:rPr lang="en-US" dirty="0"/>
              <a:t>What would happen to glucose metabolism?</a:t>
            </a:r>
          </a:p>
          <a:p>
            <a:pPr lvl="1"/>
            <a:r>
              <a:rPr lang="en-US" dirty="0"/>
              <a:t>What would happen to lactate levels?</a:t>
            </a:r>
          </a:p>
          <a:p>
            <a:pPr lvl="1"/>
            <a:r>
              <a:rPr lang="en-US" dirty="0"/>
              <a:t>How would this affect exercise tolerance</a:t>
            </a:r>
          </a:p>
          <a:p>
            <a:pPr lvl="1"/>
            <a:r>
              <a:rPr lang="en-US" dirty="0"/>
              <a:t>How could you treat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Symptoms include</a:t>
            </a:r>
          </a:p>
          <a:p>
            <a:pPr lvl="1"/>
            <a:r>
              <a:rPr lang="en-US" dirty="0"/>
              <a:t>Lactic acid and pyruvate buildup</a:t>
            </a:r>
          </a:p>
          <a:p>
            <a:pPr lvl="1"/>
            <a:r>
              <a:rPr lang="en-US" dirty="0"/>
              <a:t>High output cardiac failure</a:t>
            </a:r>
          </a:p>
          <a:p>
            <a:pPr lvl="1"/>
            <a:r>
              <a:rPr lang="en-US" dirty="0"/>
              <a:t>Exercise intolerance</a:t>
            </a:r>
          </a:p>
          <a:p>
            <a:pPr lvl="1"/>
            <a:r>
              <a:rPr lang="en-US" dirty="0"/>
              <a:t>Neurodegeneration, numbness, poor reflexes -&gt; WKS</a:t>
            </a:r>
          </a:p>
        </p:txBody>
      </p:sp>
    </p:spTree>
    <p:extLst>
      <p:ext uri="{BB962C8B-B14F-4D97-AF65-F5344CB8AC3E}">
        <p14:creationId xmlns:p14="http://schemas.microsoft.com/office/powerpoint/2010/main" val="1497031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is the decision made whether pyruvate should become Lactate or Acetyl-CoA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5414962" y="1825625"/>
            <a:ext cx="5938837" cy="4351338"/>
          </a:xfrm>
        </p:spPr>
        <p:txBody>
          <a:bodyPr/>
          <a:lstStyle/>
          <a:p>
            <a:r>
              <a:rPr lang="en-US" dirty="0"/>
              <a:t>Allosteric regulators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NADH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Acetyl-CoA</a:t>
            </a:r>
          </a:p>
          <a:p>
            <a:r>
              <a:rPr lang="en-US" dirty="0"/>
              <a:t>Through Phosphorylation and inactivation by PDH Kinase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ATP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NADH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Acetyl-CoA</a:t>
            </a:r>
          </a:p>
          <a:p>
            <a:pPr lvl="1"/>
            <a:r>
              <a:rPr lang="en-US" dirty="0">
                <a:solidFill>
                  <a:schemeClr val="accent6"/>
                </a:solidFill>
              </a:rPr>
              <a:t>Pyruvate</a:t>
            </a:r>
          </a:p>
          <a:p>
            <a:pPr lvl="1"/>
            <a:r>
              <a:rPr lang="en-US">
                <a:solidFill>
                  <a:schemeClr val="accent6"/>
                </a:solidFill>
              </a:rPr>
              <a:t>Ca</a:t>
            </a:r>
            <a:endParaRPr lang="en-US" dirty="0">
              <a:solidFill>
                <a:schemeClr val="accent6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68487"/>
            <a:ext cx="4203700" cy="450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9250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Role of Pyruvate Dehydrogenase Kinases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193536" cy="4351338"/>
          </a:xfrm>
        </p:spPr>
        <p:txBody>
          <a:bodyPr/>
          <a:lstStyle/>
          <a:p>
            <a:r>
              <a:rPr lang="en-US" dirty="0"/>
              <a:t>Inactivates PDH</a:t>
            </a:r>
          </a:p>
          <a:p>
            <a:pPr lvl="1"/>
            <a:r>
              <a:rPr lang="en-US" dirty="0"/>
              <a:t>Forces pyruvate towards lactate or gluconeogenesis</a:t>
            </a:r>
          </a:p>
          <a:p>
            <a:pPr lvl="2"/>
            <a:r>
              <a:rPr lang="en-US" dirty="0"/>
              <a:t>Depends on activity of pyruvate carboxylase</a:t>
            </a:r>
          </a:p>
          <a:p>
            <a:pPr lvl="1"/>
            <a:r>
              <a:rPr lang="en-US" dirty="0"/>
              <a:t>PDK4 transcription is stimulated by glucocorticoids and HIF1</a:t>
            </a:r>
          </a:p>
          <a:p>
            <a:r>
              <a:rPr lang="en-US" dirty="0"/>
              <a:t>Reversed by PDH phosphatases</a:t>
            </a:r>
          </a:p>
          <a:p>
            <a:pPr lvl="1"/>
            <a:r>
              <a:rPr lang="en-US" dirty="0"/>
              <a:t>Same enzyme as BCKDH phosphatase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1736" y="1747044"/>
            <a:ext cx="4203700" cy="450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6165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 Your Table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977128" cy="4351338"/>
          </a:xfrm>
        </p:spPr>
        <p:txBody>
          <a:bodyPr/>
          <a:lstStyle/>
          <a:p>
            <a:r>
              <a:rPr lang="en-US" dirty="0"/>
              <a:t>PDK (Pyruvate Dehydrogenase Kinase) inhibition has been suggested to be a be useful target in Type 2 Diabetes</a:t>
            </a:r>
          </a:p>
          <a:p>
            <a:pPr lvl="1"/>
            <a:r>
              <a:rPr lang="en-US" dirty="0"/>
              <a:t>How would an inhibitor affect PDK activity</a:t>
            </a:r>
          </a:p>
          <a:p>
            <a:pPr lvl="1"/>
            <a:r>
              <a:rPr lang="en-US" dirty="0"/>
              <a:t>How would that affect PDH activity</a:t>
            </a:r>
          </a:p>
          <a:p>
            <a:pPr lvl="1"/>
            <a:r>
              <a:rPr lang="en-US" dirty="0"/>
              <a:t>How would that affect glucose/lactate utilization?</a:t>
            </a:r>
          </a:p>
          <a:p>
            <a:pPr lvl="1"/>
            <a:r>
              <a:rPr lang="en-US" dirty="0"/>
              <a:t>How would that affect type 2 diabetes</a:t>
            </a:r>
          </a:p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888224" y="1910969"/>
            <a:ext cx="566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PDK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663402" y="3149106"/>
            <a:ext cx="1048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PDH (off)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016318" y="4355719"/>
            <a:ext cx="23340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Less </a:t>
            </a:r>
            <a:r>
              <a:rPr lang="en-US"/>
              <a:t>Glucose Oxidation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729869" y="1910969"/>
            <a:ext cx="566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PDK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492032" y="3133344"/>
            <a:ext cx="1027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PDH (on)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9857963" y="4355719"/>
            <a:ext cx="2452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More Glucose </a:t>
            </a:r>
            <a:r>
              <a:rPr lang="en-US" dirty="0"/>
              <a:t>Oxidation</a:t>
            </a:r>
          </a:p>
        </p:txBody>
      </p:sp>
      <p:cxnSp>
        <p:nvCxnSpPr>
          <p:cNvPr id="17" name="Straight Connector 16"/>
          <p:cNvCxnSpPr>
            <a:stCxn id="7" idx="2"/>
            <a:endCxn id="8" idx="0"/>
          </p:cNvCxnSpPr>
          <p:nvPr/>
        </p:nvCxnSpPr>
        <p:spPr>
          <a:xfrm>
            <a:off x="8171315" y="2280301"/>
            <a:ext cx="16205" cy="86880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8023759" y="3133344"/>
            <a:ext cx="30337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11005955" y="1057926"/>
            <a:ext cx="12022" cy="85304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10858399" y="1910969"/>
            <a:ext cx="30337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0293484" y="578454"/>
            <a:ext cx="1424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PDK Inhibitor</a:t>
            </a:r>
          </a:p>
        </p:txBody>
      </p:sp>
      <p:cxnSp>
        <p:nvCxnSpPr>
          <p:cNvPr id="25" name="Straight Arrow Connector 24"/>
          <p:cNvCxnSpPr>
            <a:stCxn id="12" idx="2"/>
          </p:cNvCxnSpPr>
          <p:nvPr/>
        </p:nvCxnSpPr>
        <p:spPr>
          <a:xfrm>
            <a:off x="11005955" y="3502676"/>
            <a:ext cx="0" cy="963183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9723520" y="5798374"/>
            <a:ext cx="2564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Less Glucose in the Blood</a:t>
            </a:r>
            <a:endParaRPr lang="en-US" dirty="0"/>
          </a:p>
        </p:txBody>
      </p:sp>
      <p:cxnSp>
        <p:nvCxnSpPr>
          <p:cNvPr id="29" name="Straight Arrow Connector 28"/>
          <p:cNvCxnSpPr/>
          <p:nvPr/>
        </p:nvCxnSpPr>
        <p:spPr>
          <a:xfrm>
            <a:off x="11020061" y="4835191"/>
            <a:ext cx="0" cy="963183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700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1" grpId="0"/>
      <p:bldP spid="12" grpId="0"/>
      <p:bldP spid="13" grpId="0"/>
      <p:bldP spid="23" grpId="0"/>
      <p:bldP spid="2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 Question #1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The final electron acceptor in the electron transport chain is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/>
              <a:t>NAD (becoming NADH)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/>
              <a:t>FAD (becoming FADH</a:t>
            </a:r>
            <a:r>
              <a:rPr lang="en-US" baseline="-25000" dirty="0"/>
              <a:t>2</a:t>
            </a:r>
            <a:r>
              <a:rPr lang="en-US" dirty="0"/>
              <a:t>)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/>
              <a:t>Pyruvate (becoming  Acetyl-CoA)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/>
              <a:t>O</a:t>
            </a:r>
            <a:r>
              <a:rPr lang="en-US" baseline="-25000" dirty="0"/>
              <a:t>2</a:t>
            </a:r>
            <a:r>
              <a:rPr lang="en-US" dirty="0"/>
              <a:t> (becoming H</a:t>
            </a:r>
            <a:r>
              <a:rPr lang="en-US" baseline="-25000" dirty="0"/>
              <a:t>2</a:t>
            </a:r>
            <a:r>
              <a:rPr lang="en-US" dirty="0"/>
              <a:t>0)</a:t>
            </a:r>
          </a:p>
          <a:p>
            <a:pPr marL="514350" indent="-514350">
              <a:buFont typeface="+mj-lt"/>
              <a:buAutoNum type="alphaU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64954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happens to the Acetyl-CoA?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6418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Acetyl-CoA can now go in several directions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869" y="1319104"/>
            <a:ext cx="4770120" cy="553889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3658" y="1926673"/>
            <a:ext cx="6478914" cy="4016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200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Fates of Acetyl-CoA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 </a:t>
            </a:r>
            <a:r>
              <a:rPr lang="en-US" b="1" u="sng" dirty="0"/>
              <a:t>presence</a:t>
            </a:r>
            <a:r>
              <a:rPr lang="en-US" dirty="0"/>
              <a:t> of CHO but need energy -&gt; TCA Cycle</a:t>
            </a:r>
          </a:p>
          <a:p>
            <a:pPr lvl="1"/>
            <a:r>
              <a:rPr lang="en-US" dirty="0"/>
              <a:t>Key enzymes are Citrate Synthase, </a:t>
            </a:r>
            <a:r>
              <a:rPr lang="en-US" dirty="0" err="1"/>
              <a:t>aKGDH</a:t>
            </a:r>
            <a:r>
              <a:rPr lang="en-US" dirty="0"/>
              <a:t> and IDH (TCA Cycle)</a:t>
            </a:r>
          </a:p>
          <a:p>
            <a:r>
              <a:rPr lang="en-US" dirty="0"/>
              <a:t>In </a:t>
            </a:r>
            <a:r>
              <a:rPr lang="en-US" b="1" u="sng" dirty="0"/>
              <a:t>presence</a:t>
            </a:r>
            <a:r>
              <a:rPr lang="en-US" dirty="0"/>
              <a:t> of CHO but don</a:t>
            </a:r>
            <a:r>
              <a:rPr lang="uk-UA" dirty="0"/>
              <a:t>’</a:t>
            </a:r>
            <a:r>
              <a:rPr lang="en-US" dirty="0"/>
              <a:t>t need energy -&gt; Lipids</a:t>
            </a:r>
          </a:p>
          <a:p>
            <a:pPr lvl="1"/>
            <a:r>
              <a:rPr lang="en-US" dirty="0"/>
              <a:t>Key enzymes are ATP-Citrate </a:t>
            </a:r>
            <a:r>
              <a:rPr lang="en-US" dirty="0" err="1"/>
              <a:t>Lyase</a:t>
            </a:r>
            <a:r>
              <a:rPr lang="en-US" dirty="0"/>
              <a:t> and Acetyl-CoA Carboxylase (Lipids Unit)</a:t>
            </a:r>
          </a:p>
          <a:p>
            <a:r>
              <a:rPr lang="en-US" dirty="0"/>
              <a:t>In </a:t>
            </a:r>
            <a:r>
              <a:rPr lang="en-US" b="1" u="sng" dirty="0"/>
              <a:t>absence</a:t>
            </a:r>
            <a:r>
              <a:rPr lang="en-US" dirty="0"/>
              <a:t> of CHO</a:t>
            </a:r>
          </a:p>
          <a:p>
            <a:pPr lvl="1"/>
            <a:r>
              <a:rPr lang="en-US" dirty="0"/>
              <a:t>Ketone Bodies (if OAA </a:t>
            </a:r>
            <a:r>
              <a:rPr lang="en-US" b="1" u="sng" dirty="0"/>
              <a:t>absent</a:t>
            </a:r>
            <a:r>
              <a:rPr lang="en-US" dirty="0"/>
              <a:t>), only in liver</a:t>
            </a:r>
          </a:p>
          <a:p>
            <a:pPr lvl="2"/>
            <a:r>
              <a:rPr lang="en-US" dirty="0"/>
              <a:t>No OAA to react with in Citrate Synthase step</a:t>
            </a:r>
          </a:p>
        </p:txBody>
      </p:sp>
    </p:spTree>
    <p:extLst>
      <p:ext uri="{BB962C8B-B14F-4D97-AF65-F5344CB8AC3E}">
        <p14:creationId xmlns:p14="http://schemas.microsoft.com/office/powerpoint/2010/main" val="1035943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ETC/TCA Regulation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Regulation of TCA enzyme activity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827520" y="0"/>
            <a:ext cx="536448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Three layers of regulation</a:t>
            </a:r>
          </a:p>
          <a:p>
            <a:pPr marL="285750" indent="-285750">
              <a:buFont typeface="Arial" charset="0"/>
              <a:buChar char="•"/>
            </a:pPr>
            <a:r>
              <a:rPr lang="en-US" sz="3600" b="1" dirty="0"/>
              <a:t>TCA Enzyme Activity</a:t>
            </a:r>
          </a:p>
          <a:p>
            <a:pPr marL="285750" indent="-285750">
              <a:buFont typeface="Arial" charset="0"/>
              <a:buChar char="•"/>
            </a:pPr>
            <a:r>
              <a:rPr lang="en-US" sz="3600" dirty="0" err="1"/>
              <a:t>Anaplerosis</a:t>
            </a:r>
            <a:r>
              <a:rPr lang="en-US" sz="3600" dirty="0"/>
              <a:t>/Cataplerosis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3600" dirty="0"/>
              <a:t>ETC Flux</a:t>
            </a:r>
          </a:p>
        </p:txBody>
      </p:sp>
    </p:spTree>
    <p:extLst>
      <p:ext uri="{BB962C8B-B14F-4D97-AF65-F5344CB8AC3E}">
        <p14:creationId xmlns:p14="http://schemas.microsoft.com/office/powerpoint/2010/main" val="817054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View of the TCA Cycle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0470" y="1294686"/>
            <a:ext cx="6761521" cy="4682782"/>
          </a:xfrm>
          <a:prstGeom prst="rect">
            <a:avLst/>
          </a:prstGeom>
        </p:spPr>
      </p:pic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763713"/>
              </p:ext>
            </p:extLst>
          </p:nvPr>
        </p:nvGraphicFramePr>
        <p:xfrm>
          <a:off x="870531" y="6102218"/>
          <a:ext cx="9357202" cy="365760"/>
        </p:xfrm>
        <a:graphic>
          <a:graphicData uri="http://schemas.openxmlformats.org/drawingml/2006/table">
            <a:tbl>
              <a:tblPr/>
              <a:tblGrid>
                <a:gridCol w="44465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106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pl-PL" dirty="0">
                          <a:effectLst/>
                        </a:rPr>
                        <a:t>Acetyl-</a:t>
                      </a:r>
                      <a:r>
                        <a:rPr lang="pl-PL" dirty="0" err="1">
                          <a:effectLst/>
                        </a:rPr>
                        <a:t>CoA</a:t>
                      </a:r>
                      <a:r>
                        <a:rPr lang="pl-PL" dirty="0">
                          <a:effectLst/>
                        </a:rPr>
                        <a:t> + 3 NAD</a:t>
                      </a:r>
                      <a:r>
                        <a:rPr lang="pl-PL" baseline="30000" dirty="0">
                          <a:effectLst/>
                        </a:rPr>
                        <a:t>+</a:t>
                      </a:r>
                      <a:r>
                        <a:rPr lang="pl-PL" dirty="0">
                          <a:effectLst/>
                        </a:rPr>
                        <a:t> + FAD + GDP + P</a:t>
                      </a:r>
                      <a:r>
                        <a:rPr lang="pl-PL" baseline="-25000" dirty="0">
                          <a:effectLst/>
                        </a:rPr>
                        <a:t>i</a:t>
                      </a:r>
                      <a:r>
                        <a:rPr lang="pl-PL" dirty="0">
                          <a:effectLst/>
                        </a:rPr>
                        <a:t> + 2 H</a:t>
                      </a:r>
                      <a:r>
                        <a:rPr lang="pl-PL" baseline="-25000" dirty="0">
                          <a:effectLst/>
                        </a:rPr>
                        <a:t>2</a:t>
                      </a:r>
                      <a:r>
                        <a:rPr lang="pl-PL" dirty="0">
                          <a:effectLst/>
                        </a:rPr>
                        <a:t>O</a:t>
                      </a:r>
                    </a:p>
                  </a:txBody>
                  <a:tcPr anchor="ctr">
                    <a:lnL w="635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→ CoA-SH + 3 NADH + FADH</a:t>
                      </a:r>
                      <a:r>
                        <a:rPr lang="en-US" baseline="-25000" dirty="0">
                          <a:effectLst/>
                        </a:rPr>
                        <a:t>2</a:t>
                      </a:r>
                      <a:r>
                        <a:rPr lang="en-US" dirty="0">
                          <a:effectLst/>
                        </a:rPr>
                        <a:t> + GTP + 2 CO</a:t>
                      </a:r>
                      <a:r>
                        <a:rPr lang="en-US" baseline="-25000" dirty="0">
                          <a:effectLst/>
                        </a:rPr>
                        <a:t>2</a:t>
                      </a:r>
                      <a:endParaRPr lang="en-US" dirty="0"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9024261" y="1896533"/>
            <a:ext cx="283436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The outcomes </a:t>
            </a:r>
            <a:r>
              <a:rPr lang="en-US" dirty="0"/>
              <a:t>of this </a:t>
            </a:r>
            <a:r>
              <a:rPr lang="en-US"/>
              <a:t>reactions are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NADH and FADH</a:t>
            </a:r>
            <a:r>
              <a:rPr lang="en-US" baseline="-25000" dirty="0"/>
              <a:t>2</a:t>
            </a:r>
            <a:r>
              <a:rPr lang="en-US" dirty="0"/>
              <a:t> will be used in the electron transport chain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GTP can be interconverted to ATP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Both carbons that were part of Acetyl-CoA are now released as CO</a:t>
            </a:r>
            <a:r>
              <a:rPr lang="en-US" baseline="-25000" dirty="0"/>
              <a:t>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0749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Regulated Steps of the TCA Cycle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106333" cy="4351338"/>
          </a:xfrm>
        </p:spPr>
        <p:txBody>
          <a:bodyPr/>
          <a:lstStyle/>
          <a:p>
            <a:r>
              <a:rPr lang="en-US" dirty="0"/>
              <a:t>Citrate Synthase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NADH, FADH</a:t>
            </a:r>
            <a:r>
              <a:rPr lang="en-US" baseline="-25000" dirty="0">
                <a:solidFill>
                  <a:srgbClr val="FF0000"/>
                </a:solidFill>
              </a:rPr>
              <a:t>2</a:t>
            </a:r>
            <a:r>
              <a:rPr lang="en-US" dirty="0">
                <a:solidFill>
                  <a:srgbClr val="FF0000"/>
                </a:solidFill>
              </a:rPr>
              <a:t>, ATP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OAA, AMP</a:t>
            </a:r>
          </a:p>
          <a:p>
            <a:r>
              <a:rPr lang="en-US" dirty="0" err="1"/>
              <a:t>Isocitrate</a:t>
            </a:r>
            <a:r>
              <a:rPr lang="en-US" dirty="0"/>
              <a:t> Dehydrogenase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NADH, ATP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ADP, Ca</a:t>
            </a:r>
            <a:r>
              <a:rPr lang="en-US" baseline="30000" dirty="0">
                <a:solidFill>
                  <a:srgbClr val="00B050"/>
                </a:solidFill>
              </a:rPr>
              <a:t>2</a:t>
            </a:r>
            <a:endParaRPr lang="en-US" dirty="0">
              <a:solidFill>
                <a:srgbClr val="00B050"/>
              </a:solidFill>
              <a:latin typeface="Symbol" charset="2"/>
              <a:ea typeface="Symbol" charset="2"/>
              <a:cs typeface="Symbol" charset="2"/>
            </a:endParaRPr>
          </a:p>
          <a:p>
            <a:r>
              <a:rPr lang="en-US" dirty="0">
                <a:latin typeface="Symbol" charset="2"/>
                <a:ea typeface="Symbol" charset="2"/>
                <a:cs typeface="Symbol" charset="2"/>
              </a:rPr>
              <a:t>a</a:t>
            </a:r>
            <a:r>
              <a:rPr lang="en-US" dirty="0"/>
              <a:t>-Ketoglutarate Dehydrogenase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NADH</a:t>
            </a:r>
            <a:endParaRPr lang="en-US" dirty="0">
              <a:solidFill>
                <a:srgbClr val="00B050"/>
              </a:solidFill>
            </a:endParaRPr>
          </a:p>
          <a:p>
            <a:pPr lvl="1"/>
            <a:r>
              <a:rPr lang="en-US" dirty="0">
                <a:solidFill>
                  <a:srgbClr val="00B050"/>
                </a:solidFill>
              </a:rPr>
              <a:t> Ca</a:t>
            </a:r>
            <a:r>
              <a:rPr lang="en-US" baseline="30000" dirty="0">
                <a:solidFill>
                  <a:srgbClr val="00B050"/>
                </a:solidFill>
              </a:rPr>
              <a:t>2+</a:t>
            </a:r>
            <a:endParaRPr lang="en-US" dirty="0">
              <a:solidFill>
                <a:srgbClr val="00B05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2732" y="1690688"/>
            <a:ext cx="6639268" cy="4598114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4000500" y="2514600"/>
            <a:ext cx="4229100" cy="285750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4944533" y="3357563"/>
            <a:ext cx="4713817" cy="514350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3543300" y="4657725"/>
            <a:ext cx="5957888" cy="128588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0019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ETC/TCA Regulation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Anaplerosis</a:t>
            </a:r>
            <a:r>
              <a:rPr lang="en-US" dirty="0"/>
              <a:t> and Cataplerosis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827520" y="0"/>
            <a:ext cx="536448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Three layers of regulation</a:t>
            </a:r>
          </a:p>
          <a:p>
            <a:pPr marL="285750" indent="-285750">
              <a:buFont typeface="Arial" charset="0"/>
              <a:buChar char="•"/>
            </a:pPr>
            <a:r>
              <a:rPr lang="en-US" sz="3600" dirty="0"/>
              <a:t>TCA Enzyme Activity</a:t>
            </a:r>
          </a:p>
          <a:p>
            <a:pPr marL="285750" indent="-285750">
              <a:buFont typeface="Arial" charset="0"/>
              <a:buChar char="•"/>
            </a:pPr>
            <a:r>
              <a:rPr lang="en-US" sz="3600" b="1" dirty="0" err="1"/>
              <a:t>Anaplerosis</a:t>
            </a:r>
            <a:r>
              <a:rPr lang="en-US" sz="3600" b="1" dirty="0"/>
              <a:t>/Cataplerosis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3600" dirty="0"/>
              <a:t>ETC Flux</a:t>
            </a:r>
          </a:p>
        </p:txBody>
      </p:sp>
    </p:spTree>
    <p:extLst>
      <p:ext uri="{BB962C8B-B14F-4D97-AF65-F5344CB8AC3E}">
        <p14:creationId xmlns:p14="http://schemas.microsoft.com/office/powerpoint/2010/main" val="8504103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metabolites feed into, or take from the TCA cycle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238" y="2019302"/>
            <a:ext cx="5749762" cy="42672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4150" y="1576388"/>
            <a:ext cx="5105400" cy="485013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829550" y="1321356"/>
            <a:ext cx="4134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Fatty Acid biosynthesis draws from citrate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423363" y="1804513"/>
            <a:ext cx="178593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Amino Acids feed into and draw from several steps in the TCA cycle</a:t>
            </a:r>
          </a:p>
        </p:txBody>
      </p:sp>
    </p:spTree>
    <p:extLst>
      <p:ext uri="{BB962C8B-B14F-4D97-AF65-F5344CB8AC3E}">
        <p14:creationId xmlns:p14="http://schemas.microsoft.com/office/powerpoint/2010/main" val="1630186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Anaplerosis</a:t>
            </a:r>
            <a:r>
              <a:rPr lang="en-US" dirty="0"/>
              <a:t> and Cataplerosis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332" y="1576388"/>
            <a:ext cx="4710395" cy="516731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038" y="1407328"/>
            <a:ext cx="5585645" cy="46648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7843" y="1912144"/>
            <a:ext cx="4625719" cy="3645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858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</a:t>
            </a:r>
            <a:r>
              <a:rPr lang="en-US" dirty="0" err="1"/>
              <a:t>anaplerosis</a:t>
            </a:r>
            <a:r>
              <a:rPr lang="en-US" dirty="0"/>
              <a:t> regulate glycolysis?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lphaUcPeriod"/>
            </a:pPr>
            <a:r>
              <a:rPr lang="en-US" dirty="0"/>
              <a:t>Oxaloacetate inhibits pyruvate kinase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/>
              <a:t>Oxaloacetate inhibits phosphofructokinase 2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/>
              <a:t>Citrate inhibits pyruvate kinase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/>
              <a:t>Citrate inhibits phosphofructokinase 2</a:t>
            </a:r>
          </a:p>
        </p:txBody>
      </p:sp>
    </p:spTree>
    <p:extLst>
      <p:ext uri="{BB962C8B-B14F-4D97-AF65-F5344CB8AC3E}">
        <p14:creationId xmlns:p14="http://schemas.microsoft.com/office/powerpoint/2010/main" val="7145270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 Question #2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The most important metabolite for regulating activity of the electron transport chain is: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/>
              <a:t>ATP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/>
              <a:t>ADP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/>
              <a:t>NADH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/>
              <a:t>FADH</a:t>
            </a:r>
            <a:r>
              <a:rPr lang="en-US" baseline="-250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9119897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if you you are too cataplerotic?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6863" y="1347788"/>
            <a:ext cx="8226566" cy="516731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865339" y="5695712"/>
            <a:ext cx="1528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Ketone Bodies</a:t>
            </a:r>
          </a:p>
        </p:txBody>
      </p:sp>
      <p:sp>
        <p:nvSpPr>
          <p:cNvPr id="6" name="Rectangle 5"/>
          <p:cNvSpPr/>
          <p:nvPr/>
        </p:nvSpPr>
        <p:spPr>
          <a:xfrm>
            <a:off x="7515226" y="3471863"/>
            <a:ext cx="2228850" cy="2143125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714750" y="1347788"/>
            <a:ext cx="1443038" cy="1962150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824440" y="3620095"/>
            <a:ext cx="1304647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X</a:t>
            </a:r>
            <a:endParaRPr lang="en-US" sz="5400" dirty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22602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Molecular Basis for Ketosis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Aerobic Conditions</a:t>
            </a:r>
          </a:p>
          <a:p>
            <a:pPr lvl="1"/>
            <a:r>
              <a:rPr lang="en-US" dirty="0"/>
              <a:t>Becomes Acetyl-CoA </a:t>
            </a:r>
          </a:p>
          <a:p>
            <a:pPr lvl="2"/>
            <a:r>
              <a:rPr lang="en-US" dirty="0"/>
              <a:t>In presence of CHO but need energy -&gt; TCA Cycle</a:t>
            </a:r>
          </a:p>
          <a:p>
            <a:pPr lvl="2"/>
            <a:r>
              <a:rPr lang="en-US" dirty="0"/>
              <a:t>In presence of CHO but don</a:t>
            </a:r>
            <a:r>
              <a:rPr lang="uk-UA" dirty="0"/>
              <a:t>’</a:t>
            </a:r>
            <a:r>
              <a:rPr lang="en-US" dirty="0"/>
              <a:t>t need energy -&gt; Lipids</a:t>
            </a:r>
          </a:p>
          <a:p>
            <a:pPr lvl="2"/>
            <a:r>
              <a:rPr lang="en-US" dirty="0"/>
              <a:t>In absence of CHO </a:t>
            </a:r>
          </a:p>
          <a:p>
            <a:pPr lvl="3"/>
            <a:r>
              <a:rPr lang="en-US" dirty="0">
                <a:solidFill>
                  <a:srgbClr val="FF0000"/>
                </a:solidFill>
              </a:rPr>
              <a:t>Ketone Bodies (if OAA absent)</a:t>
            </a:r>
          </a:p>
        </p:txBody>
      </p:sp>
    </p:spTree>
    <p:extLst>
      <p:ext uri="{BB962C8B-B14F-4D97-AF65-F5344CB8AC3E}">
        <p14:creationId xmlns:p14="http://schemas.microsoft.com/office/powerpoint/2010/main" val="20027127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of Regulation of the TCA Cycle/ETC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Key points of regulation include: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Mitochondrial levels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Pyruvate/Acetyl-CoA</a:t>
            </a:r>
            <a:r>
              <a:rPr lang="en-US" dirty="0"/>
              <a:t> production (Glycolysis/Fatty Acid Oxidation)</a:t>
            </a:r>
          </a:p>
          <a:p>
            <a:pPr lvl="1"/>
            <a:r>
              <a:rPr lang="en-US" dirty="0"/>
              <a:t>Energy levels (</a:t>
            </a:r>
            <a:r>
              <a:rPr lang="en-US" dirty="0">
                <a:solidFill>
                  <a:srgbClr val="00B050"/>
                </a:solidFill>
              </a:rPr>
              <a:t>AMP</a:t>
            </a:r>
            <a:r>
              <a:rPr lang="en-US" dirty="0"/>
              <a:t>/</a:t>
            </a:r>
            <a:r>
              <a:rPr lang="en-US" dirty="0">
                <a:solidFill>
                  <a:srgbClr val="00B050"/>
                </a:solidFill>
              </a:rPr>
              <a:t>ADP</a:t>
            </a:r>
            <a:r>
              <a:rPr lang="en-US" dirty="0"/>
              <a:t>/</a:t>
            </a:r>
            <a:r>
              <a:rPr lang="en-US" dirty="0">
                <a:solidFill>
                  <a:srgbClr val="FF0000"/>
                </a:solidFill>
              </a:rPr>
              <a:t>ATP </a:t>
            </a:r>
            <a:r>
              <a:rPr lang="en-US" dirty="0"/>
              <a:t>and</a:t>
            </a:r>
            <a:r>
              <a:rPr lang="en-US" dirty="0">
                <a:solidFill>
                  <a:srgbClr val="FF0000"/>
                </a:solidFill>
              </a:rPr>
              <a:t> NADH, FADH</a:t>
            </a:r>
            <a:r>
              <a:rPr lang="en-US" baseline="-25000" dirty="0">
                <a:solidFill>
                  <a:srgbClr val="FF0000"/>
                </a:solidFill>
              </a:rPr>
              <a:t>2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Levels of </a:t>
            </a:r>
            <a:r>
              <a:rPr lang="en-US" dirty="0">
                <a:solidFill>
                  <a:srgbClr val="00B050"/>
                </a:solidFill>
              </a:rPr>
              <a:t>TCA cycle intermediates</a:t>
            </a:r>
          </a:p>
          <a:p>
            <a:pPr lvl="1"/>
            <a:r>
              <a:rPr lang="en-US" dirty="0" err="1"/>
              <a:t>Intramitochondrial</a:t>
            </a:r>
            <a:r>
              <a:rPr lang="en-US" dirty="0"/>
              <a:t> </a:t>
            </a:r>
            <a:r>
              <a:rPr lang="en-US" dirty="0">
                <a:solidFill>
                  <a:srgbClr val="00B050"/>
                </a:solidFill>
              </a:rPr>
              <a:t>calcium</a:t>
            </a:r>
            <a:r>
              <a:rPr lang="en-US" dirty="0"/>
              <a:t> levels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37214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Concept Map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5765461" y="280416"/>
            <a:ext cx="6844115" cy="6486144"/>
          </a:xfrm>
        </p:spPr>
        <p:txBody>
          <a:bodyPr>
            <a:normAutofit/>
          </a:bodyPr>
          <a:lstStyle/>
          <a:p>
            <a:r>
              <a:rPr lang="en-US" dirty="0"/>
              <a:t>Concepts to Include</a:t>
            </a:r>
          </a:p>
          <a:p>
            <a:pPr lvl="1"/>
            <a:r>
              <a:rPr lang="en-US" dirty="0"/>
              <a:t>Decision Between Lactate and TCA Cycle</a:t>
            </a:r>
          </a:p>
          <a:p>
            <a:pPr lvl="1"/>
            <a:r>
              <a:rPr lang="en-US" dirty="0"/>
              <a:t>Regulation of Pyruvate Dehydrogenase</a:t>
            </a:r>
          </a:p>
          <a:p>
            <a:pPr lvl="1"/>
            <a:r>
              <a:rPr lang="en-US" dirty="0"/>
              <a:t>PDK and PDH Phosphatase</a:t>
            </a:r>
          </a:p>
          <a:p>
            <a:pPr lvl="1"/>
            <a:r>
              <a:rPr lang="en-US" dirty="0" err="1"/>
              <a:t>Anaplerosis</a:t>
            </a:r>
            <a:r>
              <a:rPr lang="en-US" dirty="0"/>
              <a:t> and Cataplerosis</a:t>
            </a:r>
          </a:p>
          <a:p>
            <a:pPr lvl="1"/>
            <a:r>
              <a:rPr lang="en-US" dirty="0"/>
              <a:t>Fatty Acid Synthesis</a:t>
            </a:r>
          </a:p>
          <a:p>
            <a:pPr lvl="1"/>
            <a:r>
              <a:rPr lang="en-US" dirty="0"/>
              <a:t>Amino Acid Oxidation</a:t>
            </a:r>
          </a:p>
          <a:p>
            <a:pPr lvl="1"/>
            <a:r>
              <a:rPr lang="en-US" dirty="0" err="1"/>
              <a:t>Ketogenesis</a:t>
            </a:r>
            <a:endParaRPr lang="en-US" dirty="0"/>
          </a:p>
          <a:p>
            <a:pPr lvl="1"/>
            <a:r>
              <a:rPr lang="en-US" dirty="0"/>
              <a:t>ETC Control by ADP</a:t>
            </a:r>
          </a:p>
          <a:p>
            <a:pPr lvl="1"/>
            <a:r>
              <a:rPr lang="en-US" dirty="0"/>
              <a:t>TCA Control of Glycolysis</a:t>
            </a:r>
          </a:p>
          <a:p>
            <a:pPr lvl="1"/>
            <a:r>
              <a:rPr lang="en-US" dirty="0"/>
              <a:t>Cori Cycle</a:t>
            </a:r>
          </a:p>
          <a:p>
            <a:pPr lvl="1"/>
            <a:r>
              <a:rPr lang="en-US" dirty="0"/>
              <a:t>Regulation of TCA Cycle</a:t>
            </a:r>
          </a:p>
          <a:p>
            <a:pPr lvl="1"/>
            <a:r>
              <a:rPr lang="en-US" dirty="0"/>
              <a:t>Mitochondrial Numbers</a:t>
            </a:r>
          </a:p>
          <a:p>
            <a:pPr lvl="1"/>
            <a:r>
              <a:rPr lang="en-US" dirty="0"/>
              <a:t>Electron Carrier Molecules</a:t>
            </a:r>
          </a:p>
          <a:p>
            <a:pPr lvl="1"/>
            <a:r>
              <a:rPr lang="en-US" dirty="0"/>
              <a:t>Antioxidants</a:t>
            </a:r>
          </a:p>
          <a:p>
            <a:pPr lvl="1"/>
            <a:r>
              <a:rPr lang="en-US" dirty="0"/>
              <a:t>Oxidative Stress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33600"/>
            <a:ext cx="5765461" cy="3243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6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516860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ETC/TCA Regulation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Regulation of ETC Flux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827520" y="0"/>
            <a:ext cx="536448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Three layers of regulation</a:t>
            </a:r>
          </a:p>
          <a:p>
            <a:pPr marL="285750" indent="-285750">
              <a:buFont typeface="Arial" charset="0"/>
              <a:buChar char="•"/>
            </a:pPr>
            <a:r>
              <a:rPr lang="en-US" sz="3600" dirty="0"/>
              <a:t>TCA Enzyme Activity</a:t>
            </a:r>
          </a:p>
          <a:p>
            <a:pPr marL="285750" indent="-285750">
              <a:buFont typeface="Arial" charset="0"/>
              <a:buChar char="•"/>
            </a:pPr>
            <a:r>
              <a:rPr lang="en-US" sz="3600" dirty="0" err="1"/>
              <a:t>Anaplerosis</a:t>
            </a:r>
            <a:r>
              <a:rPr lang="en-US" sz="3600" dirty="0"/>
              <a:t>/Cataplerosis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3600" b="1" dirty="0"/>
              <a:t>ETC Flux</a:t>
            </a:r>
          </a:p>
        </p:txBody>
      </p:sp>
    </p:spTree>
    <p:extLst>
      <p:ext uri="{BB962C8B-B14F-4D97-AF65-F5344CB8AC3E}">
        <p14:creationId xmlns:p14="http://schemas.microsoft.com/office/powerpoint/2010/main" val="2948272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NADH (or a FADH</a:t>
            </a:r>
            <a:r>
              <a:rPr lang="en-US" baseline="-25000" dirty="0"/>
              <a:t>2</a:t>
            </a:r>
            <a:r>
              <a:rPr lang="en-US" dirty="0"/>
              <a:t> or a NADPH)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209" y="2056320"/>
            <a:ext cx="5138361" cy="307498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9009" y="1556113"/>
            <a:ext cx="4495800" cy="19431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009" y="3956413"/>
            <a:ext cx="4305300" cy="1714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02251" y="1372757"/>
            <a:ext cx="6889749" cy="51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935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enzymes are regulated by Energy Status?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AMP/ADP/ATP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Glycolysis</a:t>
            </a:r>
          </a:p>
          <a:p>
            <a:pPr lvl="1"/>
            <a:r>
              <a:rPr lang="en-US">
                <a:solidFill>
                  <a:srgbClr val="FF0000"/>
                </a:solidFill>
              </a:rPr>
              <a:t>PFK1</a:t>
            </a:r>
            <a:endParaRPr lang="en-US" dirty="0">
              <a:solidFill>
                <a:srgbClr val="FF0000"/>
              </a:solidFill>
            </a:endParaRPr>
          </a:p>
          <a:p>
            <a:pPr lvl="1"/>
            <a:r>
              <a:rPr lang="en-US" dirty="0">
                <a:solidFill>
                  <a:srgbClr val="FF0000"/>
                </a:solidFill>
              </a:rPr>
              <a:t>Pyruvate Kinase</a:t>
            </a:r>
          </a:p>
          <a:p>
            <a:r>
              <a:rPr lang="en-US" dirty="0">
                <a:solidFill>
                  <a:srgbClr val="FF0000"/>
                </a:solidFill>
              </a:rPr>
              <a:t>Pyruvate Dehydrogenase</a:t>
            </a:r>
          </a:p>
          <a:p>
            <a:pPr marL="0" indent="0">
              <a:buNone/>
            </a:pPr>
            <a:r>
              <a:rPr lang="en-US" dirty="0"/>
              <a:t>TCA Cycle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Citrate Synthase</a:t>
            </a:r>
          </a:p>
          <a:p>
            <a:pPr lvl="1"/>
            <a:r>
              <a:rPr lang="en-US" dirty="0" err="1">
                <a:solidFill>
                  <a:srgbClr val="FF0000"/>
                </a:solidFill>
              </a:rPr>
              <a:t>Isocitrate</a:t>
            </a:r>
            <a:r>
              <a:rPr lang="en-US" dirty="0">
                <a:solidFill>
                  <a:srgbClr val="FF0000"/>
                </a:solidFill>
              </a:rPr>
              <a:t> Dehydrogenase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NADH/FADH</a:t>
            </a:r>
            <a:r>
              <a:rPr lang="en-US" baseline="-25000" dirty="0"/>
              <a:t>2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Pyruvate Dehydrogenase</a:t>
            </a:r>
          </a:p>
          <a:p>
            <a:r>
              <a:rPr lang="en-US" dirty="0">
                <a:solidFill>
                  <a:srgbClr val="00B050"/>
                </a:solidFill>
              </a:rPr>
              <a:t>Pyruvate Dehydrogenase Kinase </a:t>
            </a:r>
            <a:r>
              <a:rPr lang="en-US" dirty="0">
                <a:solidFill>
                  <a:srgbClr val="FF0000"/>
                </a:solidFill>
              </a:rPr>
              <a:t>(inhibitory to PDH)</a:t>
            </a:r>
          </a:p>
          <a:p>
            <a:r>
              <a:rPr lang="en-US" dirty="0">
                <a:solidFill>
                  <a:srgbClr val="FF0000"/>
                </a:solidFill>
                <a:latin typeface="Symbol" charset="2"/>
                <a:ea typeface="Symbol" charset="2"/>
                <a:cs typeface="Symbol" charset="2"/>
              </a:rPr>
              <a:t>a</a:t>
            </a:r>
            <a:r>
              <a:rPr lang="en-US" dirty="0">
                <a:solidFill>
                  <a:srgbClr val="FF0000"/>
                </a:solidFill>
              </a:rPr>
              <a:t>-Ketoglutarate Dehydrogenase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820367" y="6015038"/>
            <a:ext cx="73716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/>
              <a:t>Hormonal regulation of the TCA cycle?</a:t>
            </a:r>
          </a:p>
        </p:txBody>
      </p:sp>
    </p:spTree>
    <p:extLst>
      <p:ext uri="{BB962C8B-B14F-4D97-AF65-F5344CB8AC3E}">
        <p14:creationId xmlns:p14="http://schemas.microsoft.com/office/powerpoint/2010/main" val="963616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build="p"/>
      <p:bldP spid="6" grpId="0" build="p"/>
      <p:bldP spid="7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ETC uses the electron carriers to generate a proton gradient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125" y="1690688"/>
            <a:ext cx="9662776" cy="6430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06443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Respiratory Control by Energy Needs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075" y="1690688"/>
            <a:ext cx="4572000" cy="4572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5950" y="2028824"/>
            <a:ext cx="5283678" cy="350043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-28576" y="3858308"/>
            <a:ext cx="1436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All substrates</a:t>
            </a:r>
          </a:p>
          <a:p>
            <a:r>
              <a:rPr lang="en-US" dirty="0"/>
              <a:t>are present</a:t>
            </a:r>
          </a:p>
        </p:txBody>
      </p:sp>
    </p:spTree>
    <p:extLst>
      <p:ext uri="{BB962C8B-B14F-4D97-AF65-F5344CB8AC3E}">
        <p14:creationId xmlns:p14="http://schemas.microsoft.com/office/powerpoint/2010/main" val="866644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 Question #3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Glucocorticoids cause inductions in Pyruvate Dehydrogenase Kinase 4 (PDK4).  How would this affect glucose oxidation and Pyruvate Dehydrogenase (PDH)?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/>
              <a:t>Would promote it by activating PDH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/>
              <a:t>Would promote it by inactivating PDH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/>
              <a:t>Would inhibit it by activating PDH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/>
              <a:t>Would inhibit it by inactivating PDH</a:t>
            </a:r>
          </a:p>
        </p:txBody>
      </p:sp>
    </p:spTree>
    <p:extLst>
      <p:ext uri="{BB962C8B-B14F-4D97-AF65-F5344CB8AC3E}">
        <p14:creationId xmlns:p14="http://schemas.microsoft.com/office/powerpoint/2010/main" val="39151872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Respiratory Control Thought Experiment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does a lack of oxygen eventually reduce the flow of pyruvate through the TCA cycle?</a:t>
            </a:r>
          </a:p>
          <a:p>
            <a:pPr lvl="1"/>
            <a:r>
              <a:rPr lang="en-US" dirty="0"/>
              <a:t>Remember there is no direct O</a:t>
            </a:r>
            <a:r>
              <a:rPr lang="en-US" baseline="-25000" dirty="0"/>
              <a:t>2</a:t>
            </a:r>
            <a:r>
              <a:rPr lang="en-US" dirty="0"/>
              <a:t> sensing at any of these steps</a:t>
            </a:r>
          </a:p>
        </p:txBody>
      </p:sp>
    </p:spTree>
    <p:extLst>
      <p:ext uri="{BB962C8B-B14F-4D97-AF65-F5344CB8AC3E}">
        <p14:creationId xmlns:p14="http://schemas.microsoft.com/office/powerpoint/2010/main" val="101226132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Over-arching concept: </a:t>
            </a:r>
            <a:r>
              <a:rPr lang="en-US" b="1" u="sng" dirty="0"/>
              <a:t>EFFICIENCY</a:t>
            </a:r>
            <a:r>
              <a:rPr lang="en-US" dirty="0"/>
              <a:t> (again)</a:t>
            </a:r>
            <a:endParaRPr lang="en-US" u="sng" dirty="0"/>
          </a:p>
        </p:txBody>
      </p:sp>
      <p:sp>
        <p:nvSpPr>
          <p:cNvPr id="6" name="Content Placeholder 4"/>
          <p:cNvSpPr>
            <a:spLocks noGrp="1"/>
          </p:cNvSpPr>
          <p:nvPr>
            <p:ph idx="1"/>
          </p:nvPr>
        </p:nvSpPr>
        <p:spPr>
          <a:xfrm>
            <a:off x="838200" y="1825625"/>
            <a:ext cx="4905375" cy="4351338"/>
          </a:xfrm>
        </p:spPr>
        <p:txBody>
          <a:bodyPr/>
          <a:lstStyle/>
          <a:p>
            <a:r>
              <a:rPr lang="en-US" dirty="0"/>
              <a:t>Are there any reasons why you may want to have inefficient coupling of the electron transport chain?</a:t>
            </a:r>
          </a:p>
          <a:p>
            <a:pPr lvl="1"/>
            <a:r>
              <a:rPr lang="en-US" dirty="0"/>
              <a:t>What happens to the energy from metabolic reactions if it isn’t converted to another chemical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b="61542"/>
          <a:stretch/>
        </p:blipFill>
        <p:spPr>
          <a:xfrm>
            <a:off x="5743575" y="1825624"/>
            <a:ext cx="6228726" cy="3014599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632704" y="1690688"/>
            <a:ext cx="6339597" cy="352748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461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8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6375" y="1939925"/>
            <a:ext cx="6223000" cy="331470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Inefficient Coupling of the ETC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825625"/>
            <a:ext cx="4905375" cy="4351338"/>
          </a:xfrm>
        </p:spPr>
        <p:txBody>
          <a:bodyPr/>
          <a:lstStyle/>
          <a:p>
            <a:r>
              <a:rPr lang="en-US" dirty="0"/>
              <a:t>Are there any reasons why you may want to have inefficient coupling of the electron transport chain?</a:t>
            </a:r>
          </a:p>
        </p:txBody>
      </p:sp>
    </p:spTree>
    <p:extLst>
      <p:ext uri="{BB962C8B-B14F-4D97-AF65-F5344CB8AC3E}">
        <p14:creationId xmlns:p14="http://schemas.microsoft.com/office/powerpoint/2010/main" val="1840027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Brown Adipose Tissue and Thermogenesis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1690688"/>
            <a:ext cx="7620000" cy="450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7735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Describe the key regulatory nodes of the TCA cycle.</a:t>
            </a:r>
          </a:p>
          <a:p>
            <a:r>
              <a:rPr lang="en-US" dirty="0"/>
              <a:t>Understand the concept of </a:t>
            </a:r>
            <a:r>
              <a:rPr lang="en-US" dirty="0" err="1"/>
              <a:t>anaplerosis</a:t>
            </a:r>
            <a:r>
              <a:rPr lang="en-US" dirty="0"/>
              <a:t> and cataplerosis and how this can effect TCA cycle efficiency.</a:t>
            </a:r>
          </a:p>
          <a:p>
            <a:r>
              <a:rPr lang="en-US" dirty="0"/>
              <a:t>Explain the differences in efficiency between anaerobic glycolysis and the TCA cycle linked to the electron transport chain.</a:t>
            </a:r>
          </a:p>
          <a:p>
            <a:r>
              <a:rPr lang="en-US" dirty="0"/>
              <a:t>Understand how mitochondria balance nutrient flux with ATP requirements.</a:t>
            </a:r>
          </a:p>
        </p:txBody>
      </p:sp>
    </p:spTree>
    <p:extLst>
      <p:ext uri="{BB962C8B-B14F-4D97-AF65-F5344CB8AC3E}">
        <p14:creationId xmlns:p14="http://schemas.microsoft.com/office/powerpoint/2010/main" val="10874075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Describe the key regulatory nodes of the TCA cycle.</a:t>
            </a:r>
          </a:p>
          <a:p>
            <a:r>
              <a:rPr lang="en-US" dirty="0"/>
              <a:t>Understand the concept of </a:t>
            </a:r>
            <a:r>
              <a:rPr lang="en-US" dirty="0" err="1"/>
              <a:t>anaplerosis</a:t>
            </a:r>
            <a:r>
              <a:rPr lang="en-US" dirty="0"/>
              <a:t> and cataplerosis and how this can effect TCA cycle efficiency.</a:t>
            </a:r>
          </a:p>
          <a:p>
            <a:r>
              <a:rPr lang="en-US" dirty="0"/>
              <a:t>Explain the differences in efficiency between anaerobic glycolysis and the TCA cycle linked to the electron transport chain.</a:t>
            </a:r>
          </a:p>
          <a:p>
            <a:r>
              <a:rPr lang="en-US" dirty="0"/>
              <a:t>Understand how mitochondria balance nutrient flux with ATP requirements.</a:t>
            </a:r>
          </a:p>
        </p:txBody>
      </p:sp>
    </p:spTree>
    <p:extLst>
      <p:ext uri="{BB962C8B-B14F-4D97-AF65-F5344CB8AC3E}">
        <p14:creationId xmlns:p14="http://schemas.microsoft.com/office/powerpoint/2010/main" val="8873000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Anaerobic Glycolysis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happens to pyruvate in the absence of oxygen</a:t>
            </a:r>
          </a:p>
        </p:txBody>
      </p:sp>
    </p:spTree>
    <p:extLst>
      <p:ext uri="{BB962C8B-B14F-4D97-AF65-F5344CB8AC3E}">
        <p14:creationId xmlns:p14="http://schemas.microsoft.com/office/powerpoint/2010/main" val="7169362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Fates of the Pyruvate from Glycolysis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1" y="1446214"/>
            <a:ext cx="6374882" cy="4708525"/>
          </a:xfrm>
        </p:spPr>
        <p:txBody>
          <a:bodyPr>
            <a:normAutofit/>
          </a:bodyPr>
          <a:lstStyle/>
          <a:p>
            <a:r>
              <a:rPr lang="en-US" dirty="0"/>
              <a:t>Aerobic Conditions</a:t>
            </a:r>
          </a:p>
          <a:p>
            <a:pPr lvl="1"/>
            <a:r>
              <a:rPr lang="en-US" dirty="0"/>
              <a:t>Becomes Acetyl-CoA via </a:t>
            </a:r>
            <a:r>
              <a:rPr lang="en-US" b="1" u="sng" dirty="0"/>
              <a:t>PDH</a:t>
            </a:r>
          </a:p>
          <a:p>
            <a:pPr lvl="2"/>
            <a:r>
              <a:rPr lang="en-US" dirty="0"/>
              <a:t>In presence of CHO but need energy -&gt; TCA Cycle</a:t>
            </a:r>
          </a:p>
          <a:p>
            <a:pPr lvl="2"/>
            <a:r>
              <a:rPr lang="en-US" dirty="0"/>
              <a:t>In presence of CHO but don</a:t>
            </a:r>
            <a:r>
              <a:rPr lang="uk-UA" dirty="0"/>
              <a:t>’</a:t>
            </a:r>
            <a:r>
              <a:rPr lang="en-US" dirty="0"/>
              <a:t>t need energy -&gt; Lipids</a:t>
            </a:r>
          </a:p>
          <a:p>
            <a:pPr lvl="2"/>
            <a:r>
              <a:rPr lang="en-US" dirty="0"/>
              <a:t>In absence of CHO</a:t>
            </a:r>
          </a:p>
          <a:p>
            <a:pPr lvl="3"/>
            <a:r>
              <a:rPr lang="en-US" dirty="0"/>
              <a:t>Ketone Bodies (if OAA absent)</a:t>
            </a:r>
          </a:p>
          <a:p>
            <a:r>
              <a:rPr lang="en-US" dirty="0"/>
              <a:t>Anaerobic conditions</a:t>
            </a:r>
          </a:p>
          <a:p>
            <a:pPr lvl="1"/>
            <a:r>
              <a:rPr lang="en-US" dirty="0"/>
              <a:t>Becomes lactate</a:t>
            </a:r>
          </a:p>
          <a:p>
            <a:pPr lvl="1"/>
            <a:r>
              <a:rPr lang="en-US" dirty="0"/>
              <a:t>Lactate goes to liver for reconversion back to glucose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3083" y="1319104"/>
            <a:ext cx="4770120" cy="5538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635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Lactate Dehydrogenase and the Cori Cycle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962" y="1690688"/>
            <a:ext cx="4787900" cy="25273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638925" y="4814887"/>
            <a:ext cx="45005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is an example of an </a:t>
            </a:r>
            <a:r>
              <a:rPr lang="en-US" b="1" u="sng" dirty="0"/>
              <a:t>inefficient</a:t>
            </a:r>
            <a:r>
              <a:rPr lang="en-US" u="sng" dirty="0"/>
              <a:t> </a:t>
            </a:r>
            <a:r>
              <a:rPr lang="en-US" b="1" u="sng" dirty="0"/>
              <a:t>cycle</a:t>
            </a:r>
            <a:r>
              <a:rPr lang="en-US" dirty="0"/>
              <a:t>, since you are using </a:t>
            </a:r>
            <a:r>
              <a:rPr lang="en-US" dirty="0">
                <a:solidFill>
                  <a:srgbClr val="FF0000"/>
                </a:solidFill>
              </a:rPr>
              <a:t>4 ATP </a:t>
            </a:r>
            <a:r>
              <a:rPr lang="en-US" dirty="0"/>
              <a:t>(6 used, 2 generated) each time you go around the loop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152BB39-A002-EA49-A653-44B1F24C75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0835" y="1451203"/>
            <a:ext cx="6039040" cy="276678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FBBE001-DD4F-A244-9597-45EAF850259F}"/>
              </a:ext>
            </a:extLst>
          </p:cNvPr>
          <p:cNvSpPr txBox="1"/>
          <p:nvPr/>
        </p:nvSpPr>
        <p:spPr>
          <a:xfrm>
            <a:off x="838200" y="4339936"/>
            <a:ext cx="502103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Glucose to Pyruvate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B050"/>
                </a:solidFill>
              </a:rPr>
              <a:t>+7 ATP/Glucose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Glucose to Lactate uses up 2 NADH (2 Pyruvate)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7 ATP – </a:t>
            </a:r>
            <a:r>
              <a:rPr lang="en-US" dirty="0">
                <a:solidFill>
                  <a:srgbClr val="FF0000"/>
                </a:solidFill>
              </a:rPr>
              <a:t>5 ATP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-2x NADH used (2.5 ATP/NADH)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Net </a:t>
            </a:r>
            <a:r>
              <a:rPr lang="en-US" dirty="0">
                <a:solidFill>
                  <a:srgbClr val="00B050"/>
                </a:solidFill>
              </a:rPr>
              <a:t>+ 2 ATP/glucose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8035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Over-arching concept: </a:t>
            </a:r>
            <a:r>
              <a:rPr lang="en-US" b="1" u="sng" dirty="0"/>
              <a:t>EFFICIENCY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Cori cycle is an example of a futile cycle</a:t>
            </a:r>
          </a:p>
          <a:p>
            <a:pPr lvl="1"/>
            <a:r>
              <a:rPr lang="en-US" dirty="0"/>
              <a:t>You use 4 ATP molecules to basically get back to where you start</a:t>
            </a:r>
          </a:p>
          <a:p>
            <a:endParaRPr lang="en-US" dirty="0"/>
          </a:p>
          <a:p>
            <a:r>
              <a:rPr lang="en-US" dirty="0"/>
              <a:t>How would reliance on this cycle (opposed to TCA/ETC) affect</a:t>
            </a:r>
          </a:p>
          <a:p>
            <a:pPr lvl="1"/>
            <a:r>
              <a:rPr lang="en-US" dirty="0"/>
              <a:t>Exercise and Performance</a:t>
            </a:r>
          </a:p>
          <a:p>
            <a:pPr lvl="1"/>
            <a:r>
              <a:rPr lang="en-US" dirty="0"/>
              <a:t>Weight Loss</a:t>
            </a:r>
          </a:p>
        </p:txBody>
      </p:sp>
    </p:spTree>
    <p:extLst>
      <p:ext uri="{BB962C8B-B14F-4D97-AF65-F5344CB8AC3E}">
        <p14:creationId xmlns:p14="http://schemas.microsoft.com/office/powerpoint/2010/main" val="9291489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1855</TotalTime>
  <Words>1540</Words>
  <Application>Microsoft Macintosh PowerPoint</Application>
  <PresentationFormat>Widescreen</PresentationFormat>
  <Paragraphs>271</Paragraphs>
  <Slides>44</Slides>
  <Notes>14</Notes>
  <HiddenSlides>3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0" baseType="lpstr">
      <vt:lpstr>Arial</vt:lpstr>
      <vt:lpstr>Calibri</vt:lpstr>
      <vt:lpstr>Calibri Light</vt:lpstr>
      <vt:lpstr>Mangal</vt:lpstr>
      <vt:lpstr>Symbol</vt:lpstr>
      <vt:lpstr>Office Theme</vt:lpstr>
      <vt:lpstr>The TCA Cycle and the ETC</vt:lpstr>
      <vt:lpstr>Quiz Question #1</vt:lpstr>
      <vt:lpstr>Quiz Question #2</vt:lpstr>
      <vt:lpstr>Quiz Question #3</vt:lpstr>
      <vt:lpstr>Learning Objectives</vt:lpstr>
      <vt:lpstr>Anaerobic Glycolysis</vt:lpstr>
      <vt:lpstr>Fates of the Pyruvate from Glycolysis</vt:lpstr>
      <vt:lpstr>Lactate Dehydrogenase and the Cori Cycle</vt:lpstr>
      <vt:lpstr>Over-arching concept: EFFICIENCY</vt:lpstr>
      <vt:lpstr>Pyruvate Transport and Oxidation</vt:lpstr>
      <vt:lpstr>TCA Cycle Net ATP</vt:lpstr>
      <vt:lpstr>Pyruvate Oxidation Occurs in Mitochondria</vt:lpstr>
      <vt:lpstr>The mitochondria is the powerhouse of the cell</vt:lpstr>
      <vt:lpstr>The number of mitochondria per cell can be modified</vt:lpstr>
      <vt:lpstr>Pyruvate Dehydrogenase</vt:lpstr>
      <vt:lpstr>Beriberi and Wernicke-Korsakoff Syndrome</vt:lpstr>
      <vt:lpstr>How is the decision made whether pyruvate should become Lactate or Acetyl-CoA</vt:lpstr>
      <vt:lpstr>The Role of Pyruvate Dehydrogenase Kinases</vt:lpstr>
      <vt:lpstr>At Your Table</vt:lpstr>
      <vt:lpstr>What happens to the Acetyl-CoA?</vt:lpstr>
      <vt:lpstr>Acetyl-CoA can now go in several directions</vt:lpstr>
      <vt:lpstr>The Fates of Acetyl-CoA</vt:lpstr>
      <vt:lpstr>ETC/TCA Regulation</vt:lpstr>
      <vt:lpstr>Simple View of the TCA Cycle</vt:lpstr>
      <vt:lpstr>The Regulated Steps of the TCA Cycle</vt:lpstr>
      <vt:lpstr>ETC/TCA Regulation</vt:lpstr>
      <vt:lpstr>Other metabolites feed into, or take from the TCA cycle</vt:lpstr>
      <vt:lpstr>Anaplerosis and Cataplerosis</vt:lpstr>
      <vt:lpstr>How does anaplerosis regulate glycolysis?</vt:lpstr>
      <vt:lpstr>What if you you are too cataplerotic?</vt:lpstr>
      <vt:lpstr>Molecular Basis for Ketosis</vt:lpstr>
      <vt:lpstr>Summary of Regulation of the TCA Cycle/ETC</vt:lpstr>
      <vt:lpstr>Concept Map</vt:lpstr>
      <vt:lpstr>PowerPoint Presentation</vt:lpstr>
      <vt:lpstr>ETC/TCA Regulation</vt:lpstr>
      <vt:lpstr>What is a NADH (or a FADH2 or a NADPH)</vt:lpstr>
      <vt:lpstr>What enzymes are regulated by Energy Status?</vt:lpstr>
      <vt:lpstr>The ETC uses the electron carriers to generate a proton gradient</vt:lpstr>
      <vt:lpstr>Respiratory Control by Energy Needs</vt:lpstr>
      <vt:lpstr>Respiratory Control Thought Experiment</vt:lpstr>
      <vt:lpstr>Over-arching concept: EFFICIENCY (again)</vt:lpstr>
      <vt:lpstr>Inefficient Coupling of the ETC</vt:lpstr>
      <vt:lpstr>Brown Adipose Tissue and Thermogenesis</vt:lpstr>
      <vt:lpstr>Learning Objectives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TCA Cycle and the ETC</dc:title>
  <dc:creator>Dave Bridges</dc:creator>
  <cp:lastModifiedBy>Dave Bridges</cp:lastModifiedBy>
  <cp:revision>82</cp:revision>
  <cp:lastPrinted>2017-09-27T16:02:51Z</cp:lastPrinted>
  <dcterms:created xsi:type="dcterms:W3CDTF">2016-09-23T14:57:19Z</dcterms:created>
  <dcterms:modified xsi:type="dcterms:W3CDTF">2018-10-01T12:11:25Z</dcterms:modified>
</cp:coreProperties>
</file>